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d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d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ond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0cb9126d1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130cb9126d1_13_22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80aa3257a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80aa3257a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80aa3257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80aa3257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80aa3257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80aa3257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bba76680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bba76680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80aa3257a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80aa3257a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80aa3257a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80aa3257a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cc9488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cc9488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932f17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932f17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932f17a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932f17a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cc9488e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cc9488e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bba7668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bba7668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c9488e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cc9488e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0c22f0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0c22f0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cc9488e1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cc9488e1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0cb9126d1_2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0cb9126d1_2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0c22f0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0c22f0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0c22f06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0c22f06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cc9488e1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cc9488e1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0c22f06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0c22f06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80aa3257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80aa3257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80aa3257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80aa3257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0c22f06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0c22f06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0cb9126d1_1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30cb9126d1_13_94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cc9488e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cc9488e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cc9488e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cc9488e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cc9488e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cc9488e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cc9488e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cc9488e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cc9488e1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cc9488e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80aa3257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80aa3257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60" name="Google Shape;60;p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5" name="Google Shape;65;p1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 rot="5400000">
            <a:off x="5708976" y="1385550"/>
            <a:ext cx="42078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 rot="5400000">
            <a:off x="1311589" y="-698850"/>
            <a:ext cx="4207800" cy="6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 rot="5400000">
            <a:off x="2870975" y="-1451800"/>
            <a:ext cx="3402000" cy="86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1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4645026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4645026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250826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648201" y="1168004"/>
            <a:ext cx="42450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0825" y="361950"/>
            <a:ext cx="56895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0825" y="1168400"/>
            <a:ext cx="86424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1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5148262" y="4875212"/>
            <a:ext cx="3995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rPr b="0" i="0" lang="pt-BR" sz="1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Globalcode – O</a:t>
            </a:r>
            <a:r>
              <a:rPr b="0" i="0" lang="pt-BR" sz="1400" u="none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pen4education</a:t>
            </a:r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0" y="0"/>
            <a:ext cx="9050338" cy="357845"/>
            <a:chOff x="0" y="0"/>
            <a:chExt cx="5701" cy="300"/>
          </a:xfrm>
        </p:grpSpPr>
        <p:sp>
          <p:nvSpPr>
            <p:cNvPr id="10" name="Google Shape;10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1"/>
          <p:cNvGrpSpPr/>
          <p:nvPr/>
        </p:nvGrpSpPr>
        <p:grpSpPr>
          <a:xfrm>
            <a:off x="-6350" y="5056187"/>
            <a:ext cx="9050338" cy="144716"/>
            <a:chOff x="0" y="0"/>
            <a:chExt cx="5701" cy="300"/>
          </a:xfrm>
        </p:grpSpPr>
        <p:sp>
          <p:nvSpPr>
            <p:cNvPr id="17" name="Google Shape;17;p1"/>
            <p:cNvSpPr txBox="1"/>
            <p:nvPr/>
          </p:nvSpPr>
          <p:spPr>
            <a:xfrm>
              <a:off x="0" y="0"/>
              <a:ext cx="900" cy="300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 txBox="1"/>
            <p:nvPr/>
          </p:nvSpPr>
          <p:spPr>
            <a:xfrm>
              <a:off x="965" y="0"/>
              <a:ext cx="900" cy="300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pt-BR" sz="18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1927" y="0"/>
              <a:ext cx="900" cy="300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 txBox="1"/>
            <p:nvPr/>
          </p:nvSpPr>
          <p:spPr>
            <a:xfrm>
              <a:off x="2890" y="0"/>
              <a:ext cx="900" cy="300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 txBox="1"/>
            <p:nvPr/>
          </p:nvSpPr>
          <p:spPr>
            <a:xfrm>
              <a:off x="3842" y="0"/>
              <a:ext cx="900" cy="300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 txBox="1"/>
            <p:nvPr/>
          </p:nvSpPr>
          <p:spPr>
            <a:xfrm>
              <a:off x="4801" y="0"/>
              <a:ext cx="900" cy="300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:\TDC2017\Logos\TDC2017\logo-tdc-horizontal-A4.emf" id="23" name="Google Shape;2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492875" y="287337"/>
            <a:ext cx="2476498" cy="844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4294967295" type="ctrTitle"/>
          </p:nvPr>
        </p:nvSpPr>
        <p:spPr>
          <a:xfrm>
            <a:off x="648462" y="3418675"/>
            <a:ext cx="7847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pt-BR"/>
              <a:t>Trilha: </a:t>
            </a:r>
            <a:r>
              <a:rPr b="1" lang="pt-BR"/>
              <a:t>DevSecOps</a:t>
            </a:r>
            <a:endParaRPr/>
          </a:p>
        </p:txBody>
      </p:sp>
      <p:sp>
        <p:nvSpPr>
          <p:cNvPr id="72" name="Google Shape;72;p13"/>
          <p:cNvSpPr txBox="1"/>
          <p:nvPr>
            <p:ph idx="4294967295" type="subTitle"/>
          </p:nvPr>
        </p:nvSpPr>
        <p:spPr>
          <a:xfrm>
            <a:off x="647725" y="4135275"/>
            <a:ext cx="7848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André Barreto</a:t>
            </a:r>
            <a:endParaRPr/>
          </a:p>
        </p:txBody>
      </p:sp>
      <p:sp>
        <p:nvSpPr>
          <p:cNvPr id="73" name="Google Shape;73;p13"/>
          <p:cNvSpPr txBox="1"/>
          <p:nvPr/>
        </p:nvSpPr>
        <p:spPr>
          <a:xfrm>
            <a:off x="647712" y="4535487"/>
            <a:ext cx="784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Hacker Ético</a:t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:\TDC2017\Logos\TDC2017\logo-tdc-vertical-A4.emf" id="74" name="Google Shape;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8238" y="500062"/>
            <a:ext cx="4427536" cy="280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4294967295"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Ainda pode piorar?</a:t>
            </a:r>
            <a:endParaRPr sz="1800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981650"/>
            <a:ext cx="4185034" cy="2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850" y="2027000"/>
            <a:ext cx="4419599" cy="270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914500"/>
            <a:ext cx="4346946" cy="392419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23"/>
          <p:cNvSpPr txBox="1"/>
          <p:nvPr>
            <p:ph idx="4294967295"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Chegamos ao fundo do poço</a:t>
            </a:r>
            <a:r>
              <a:rPr lang="pt-BR" sz="1800"/>
              <a:t>?</a:t>
            </a:r>
            <a:endParaRPr sz="1800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2" y="3471819"/>
            <a:ext cx="10572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275" y="2990800"/>
            <a:ext cx="2141825" cy="2143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4294967295" type="ctrTitle"/>
          </p:nvPr>
        </p:nvSpPr>
        <p:spPr>
          <a:xfrm>
            <a:off x="196925" y="67900"/>
            <a:ext cx="8520600" cy="87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DevSec(?)</a:t>
            </a:r>
            <a:r>
              <a:rPr lang="pt-BR" sz="1800"/>
              <a:t>Ops</a:t>
            </a:r>
            <a:endParaRPr sz="1800"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550" y="1763525"/>
            <a:ext cx="2919875" cy="222604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095400"/>
            <a:ext cx="5029200" cy="2238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225" y="743500"/>
            <a:ext cx="3353550" cy="382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25"/>
          <p:cNvSpPr/>
          <p:nvPr/>
        </p:nvSpPr>
        <p:spPr>
          <a:xfrm>
            <a:off x="4095175" y="4326575"/>
            <a:ext cx="1023900" cy="1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25" y="1019200"/>
            <a:ext cx="3726650" cy="25165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050" y="1891300"/>
            <a:ext cx="3726649" cy="2659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26"/>
          <p:cNvSpPr txBox="1"/>
          <p:nvPr>
            <p:ph idx="4294967295" type="ctrTitle"/>
          </p:nvPr>
        </p:nvSpPr>
        <p:spPr>
          <a:xfrm>
            <a:off x="196925" y="116051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deixar o fundo do poço?</a:t>
            </a:r>
            <a:endParaRPr sz="2400"/>
          </a:p>
        </p:txBody>
      </p:sp>
      <p:sp>
        <p:nvSpPr>
          <p:cNvPr id="179" name="Google Shape;179;p26"/>
          <p:cNvSpPr txBox="1"/>
          <p:nvPr/>
        </p:nvSpPr>
        <p:spPr>
          <a:xfrm>
            <a:off x="314325" y="3814775"/>
            <a:ext cx="392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Sistema fora do site default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Apresenta tela padrão do servidor web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88" y="933850"/>
            <a:ext cx="555307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 rot="1231348">
            <a:off x="5015851" y="1265257"/>
            <a:ext cx="1138132" cy="646383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dash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00"/>
                </a:solidFill>
              </a:rPr>
              <a:t>2008</a:t>
            </a:r>
            <a:endParaRPr b="1" sz="3000">
              <a:solidFill>
                <a:srgbClr val="FFFF00"/>
              </a:solidFill>
            </a:endParaRPr>
          </a:p>
        </p:txBody>
      </p:sp>
      <p:sp>
        <p:nvSpPr>
          <p:cNvPr id="186" name="Google Shape;186;p27"/>
          <p:cNvSpPr txBox="1"/>
          <p:nvPr>
            <p:ph idx="4294967295" type="ctrTitle"/>
          </p:nvPr>
        </p:nvSpPr>
        <p:spPr>
          <a:xfrm>
            <a:off x="196925" y="116986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</a:t>
            </a:r>
            <a:r>
              <a:rPr lang="pt-BR" sz="2400"/>
              <a:t> - Porque</a:t>
            </a:r>
            <a:r>
              <a:rPr lang="pt-BR" sz="2400"/>
              <a:t>?</a:t>
            </a:r>
            <a:br>
              <a:rPr lang="pt-BR" sz="2400"/>
            </a:br>
            <a:r>
              <a:rPr lang="pt-BR" sz="1800"/>
              <a:t>Vamos dar mais uma entradinha no poço?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37" y="965350"/>
            <a:ext cx="4962175" cy="161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50" y="2884343"/>
            <a:ext cx="4984350" cy="173620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28"/>
          <p:cNvSpPr txBox="1"/>
          <p:nvPr/>
        </p:nvSpPr>
        <p:spPr>
          <a:xfrm rot="1231435">
            <a:off x="3098766" y="2388742"/>
            <a:ext cx="3505722" cy="11082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0000"/>
                </a:solidFill>
              </a:rPr>
              <a:t>Q</a:t>
            </a:r>
            <a:r>
              <a:rPr b="1" lang="pt-BR" sz="3000">
                <a:solidFill>
                  <a:srgbClr val="FF0000"/>
                </a:solidFill>
              </a:rPr>
              <a:t>ual a chance de vulnerabilidade?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3125600" y="214600"/>
            <a:ext cx="1339200" cy="45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Vamos olhar o certificado?</a:t>
            </a:r>
            <a:endParaRPr sz="2400"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5" y="813675"/>
            <a:ext cx="5345950" cy="301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900" y="2475700"/>
            <a:ext cx="4659900" cy="2219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3" y="2176050"/>
            <a:ext cx="1726724" cy="17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 (apenas FQDN)</a:t>
            </a:r>
            <a:endParaRPr sz="2400"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474" y="1117750"/>
            <a:ext cx="6875050" cy="3717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Sem certificado no site default</a:t>
            </a:r>
            <a:endParaRPr sz="2400"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737" y="1612038"/>
            <a:ext cx="4186525" cy="2671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ctrTitle"/>
          </p:nvPr>
        </p:nvSpPr>
        <p:spPr>
          <a:xfrm>
            <a:off x="6900" y="238289"/>
            <a:ext cx="8520600" cy="79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Mente criminosa</a:t>
            </a:r>
            <a:endParaRPr sz="6000"/>
          </a:p>
        </p:txBody>
      </p:sp>
      <p:sp>
        <p:nvSpPr>
          <p:cNvPr id="80" name="Google Shape;80;p14"/>
          <p:cNvSpPr txBox="1"/>
          <p:nvPr>
            <p:ph idx="4294967295" type="subTitle"/>
          </p:nvPr>
        </p:nvSpPr>
        <p:spPr>
          <a:xfrm>
            <a:off x="311700" y="1993800"/>
            <a:ext cx="8520600" cy="20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0000"/>
                </a:solidFill>
              </a:rPr>
              <a:t>Olhe para suas aplicações com os olhos de um "criminoso"</a:t>
            </a:r>
            <a:endParaRPr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3000"/>
              <a:t>Muito além de uma "Análise de Vulnerabilidades"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Negação de serviço (DoS)</a:t>
            </a:r>
            <a:endParaRPr sz="2400"/>
          </a:p>
        </p:txBody>
      </p:sp>
      <p:sp>
        <p:nvSpPr>
          <p:cNvPr id="221" name="Google Shape;221;p32"/>
          <p:cNvSpPr txBox="1"/>
          <p:nvPr/>
        </p:nvSpPr>
        <p:spPr>
          <a:xfrm>
            <a:off x="652025" y="1558400"/>
            <a:ext cx="7175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Estabeleca limite de conexões e de requisições (throttling);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possível, faça isso através de um Proxy Reverso, API Gateway ou API Manager;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 Cuidado com o tempo de resposta nas requisições de autenticação com credenciais inválidas.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Código</a:t>
            </a:r>
            <a:endParaRPr sz="2400"/>
          </a:p>
        </p:txBody>
      </p:sp>
      <p:sp>
        <p:nvSpPr>
          <p:cNvPr id="227" name="Google Shape;227;p33"/>
          <p:cNvSpPr txBox="1"/>
          <p:nvPr/>
        </p:nvSpPr>
        <p:spPr>
          <a:xfrm>
            <a:off x="617950" y="7311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 (força bruta);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617950" y="11004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apresentar comportamento diferente quando apenas a senha estiver errada e quando o usuário não existir (enumeração de usuários);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617950" y="16545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existir uma opção de “Esqueci minha senha”, não apresentar comportamento diferente quando o usuário não existir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617950" y="2208650"/>
            <a:ext cx="7454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Ajustar códigos de retorno HTTP.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Isso pode ser trabalhado junto ao Blue Team em sistemas de análise de acessos: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400 - Identifique requisições com erros estruturais (bad request);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401 - Se possível, usar nas falhas de autenticação;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403 - Se possível, usar quando se tenta acessar um recurso ao qual não se tem permissão;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pt-BR" sz="1200">
                <a:solidFill>
                  <a:schemeClr val="dk1"/>
                </a:solidFill>
              </a:rPr>
              <a:t>404 - Se possível não usar dentro da aplicação, avaliar o uso do 204. Blue Team pode usar o 404 para localizar tentativas de enumeração de arquivos e diretórios.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Se retornar 200 na falha de autenticação, então possuir diversas mensagens de erro de login, com diferentes frequências, tendo algumas com percentual bem baixo</a:t>
            </a:r>
            <a:r>
              <a:rPr lang="pt-BR" sz="1200">
                <a:solidFill>
                  <a:schemeClr val="dk1"/>
                </a:solidFill>
              </a:rPr>
              <a:t> (enumeração de usuários)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Requisitos vs </a:t>
            </a:r>
            <a:r>
              <a:rPr lang="pt-BR" sz="2400"/>
              <a:t>Vulnerabilidades</a:t>
            </a:r>
            <a:endParaRPr sz="2400"/>
          </a:p>
        </p:txBody>
      </p:sp>
      <p:sp>
        <p:nvSpPr>
          <p:cNvPr id="236" name="Google Shape;236;p34"/>
          <p:cNvSpPr txBox="1"/>
          <p:nvPr/>
        </p:nvSpPr>
        <p:spPr>
          <a:xfrm>
            <a:off x="999275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Requisitos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4847138" y="2666425"/>
            <a:ext cx="3297600" cy="831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</a:t>
            </a:r>
            <a:r>
              <a:rPr lang="pt-BR">
                <a:solidFill>
                  <a:schemeClr val="dk1"/>
                </a:solidFill>
              </a:rPr>
              <a:t> funcionais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pt-BR">
                <a:solidFill>
                  <a:schemeClr val="dk1"/>
                </a:solidFill>
              </a:rPr>
              <a:t>Vulnerabilidades não funcionais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456300" y="1548300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Se “debug” é o processo de identificar e remover “bugs”, então programar é o processo de inseri-los.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456300" y="3929650"/>
            <a:ext cx="82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óbvio precisa ser dito.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O “óbvio” nem sempre é observado e muito menos seguido.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45" name="Google Shape;245;p35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armazenar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616199" y="2348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Aumentar o tempo de retorno para erros de autenticação;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617950" y="1950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trafegar a senha de forma aberta;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617949" y="35564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Restringir o uso do “username” na senha (andre@2022);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617949" y="39111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Aplicar um algoritmo de similaridade com a senha(s) anterior(es) (tdc@2021 -&gt; tdc@2022).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616200" y="272990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palavras de fácil associação e sequências</a:t>
            </a:r>
            <a:r>
              <a:rPr lang="pt-BR" sz="1200">
                <a:solidFill>
                  <a:schemeClr val="dk1"/>
                </a:solidFill>
              </a:rPr>
              <a:t> numéricas</a:t>
            </a:r>
            <a:r>
              <a:rPr lang="pt-BR" sz="1200">
                <a:solidFill>
                  <a:schemeClr val="dk1"/>
                </a:solidFill>
              </a:rPr>
              <a:t> nas senhas (tdc@123);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616200" y="3110900"/>
            <a:ext cx="810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Definir restrições de certas datas nas senhas (tdc@2022);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 rot="781825">
            <a:off x="4196489" y="1163162"/>
            <a:ext cx="1583371" cy="92347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2011 - </a:t>
            </a:r>
            <a:r>
              <a:rPr lang="pt-BR" sz="1200">
                <a:solidFill>
                  <a:srgbClr val="FF0000"/>
                </a:solidFill>
              </a:rPr>
              <a:t>Sony (37k)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2012 - </a:t>
            </a:r>
            <a:r>
              <a:rPr lang="pt-BR" sz="1200">
                <a:solidFill>
                  <a:srgbClr val="FF0000"/>
                </a:solidFill>
              </a:rPr>
              <a:t>Yahoo (500k)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2020 - </a:t>
            </a:r>
            <a:r>
              <a:rPr lang="pt-BR" sz="1200">
                <a:solidFill>
                  <a:srgbClr val="FF0000"/>
                </a:solidFill>
              </a:rPr>
              <a:t>Catho (1,2m)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</a:rPr>
              <a:t>2021 - </a:t>
            </a:r>
            <a:r>
              <a:rPr lang="pt-BR" sz="1200">
                <a:solidFill>
                  <a:srgbClr val="FF0000"/>
                </a:solidFill>
              </a:rPr>
              <a:t>Liker (465k)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não funcionais</a:t>
            </a:r>
            <a:endParaRPr sz="2400"/>
          </a:p>
        </p:txBody>
      </p:sp>
      <p:sp>
        <p:nvSpPr>
          <p:cNvPr id="258" name="Google Shape;258;p36"/>
          <p:cNvSpPr txBox="1"/>
          <p:nvPr/>
        </p:nvSpPr>
        <p:spPr>
          <a:xfrm>
            <a:off x="617950" y="1569350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dar dicas se “o usuário não existe” ou “a senha está incorreta” (enumeração de usuários);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617950" y="1950350"/>
            <a:ext cx="72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mensagens de aviso para o usuário durante a autenticação (“usuário bloqueado”, “senha expirada”, etc).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 for necessário informar algo, faça somente após validação com sucesso das credenciais;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617949" y="2733974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a possibilidade de associar </a:t>
            </a:r>
            <a:r>
              <a:rPr lang="pt-BR" sz="1200">
                <a:solidFill>
                  <a:schemeClr val="dk1"/>
                </a:solidFill>
              </a:rPr>
              <a:t>um “token ao usuário” ao invés de</a:t>
            </a:r>
            <a:r>
              <a:rPr lang="pt-BR" sz="1200">
                <a:solidFill>
                  <a:schemeClr val="dk1"/>
                </a:solidFill>
              </a:rPr>
              <a:t> </a:t>
            </a:r>
            <a:r>
              <a:rPr lang="pt-BR" sz="1200">
                <a:solidFill>
                  <a:schemeClr val="dk1"/>
                </a:solidFill>
              </a:rPr>
              <a:t>um “usuário ao token”.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(Reduz sessão "esquecidas" e, principalmente, evita compartilhamento de credenciais);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617949" y="3322537"/>
            <a:ext cx="72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Avaliar o famoso bloqueio do usuário após X tentativas de login incorretas (DoS).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Vulnerabilidades funcionais (regras de negócio)</a:t>
            </a:r>
            <a:endParaRPr sz="2400"/>
          </a:p>
        </p:txBody>
      </p:sp>
      <p:sp>
        <p:nvSpPr>
          <p:cNvPr id="267" name="Google Shape;267;p37"/>
          <p:cNvSpPr txBox="1"/>
          <p:nvPr/>
        </p:nvSpPr>
        <p:spPr>
          <a:xfrm>
            <a:off x="581150" y="959750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Não enviar para o front-end informações que o usuário não tem permissão para ver.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basta esconder a informação no front;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578588" y="3053100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“caminhos secundários” que deem acesso às informações sem as mesmas validações feitas nos “caminhos oficiais”;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583713" y="4143725"/>
            <a:ext cx="791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Você </a:t>
            </a:r>
            <a:r>
              <a:rPr b="1" lang="pt-BR" sz="1200" u="sng">
                <a:solidFill>
                  <a:schemeClr val="dk1"/>
                </a:solidFill>
              </a:rPr>
              <a:t>realmente</a:t>
            </a:r>
            <a:r>
              <a:rPr lang="pt-BR" sz="1200">
                <a:solidFill>
                  <a:schemeClr val="dk1"/>
                </a:solidFill>
              </a:rPr>
              <a:t> precisa saber a senha do usuário?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Avaliar a necessidade de armazenar e até de transmitir via rede a senha real do usuário, ainda que por meio criptografado.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581150" y="1581625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o acesso às funcionalidades no backend. Não ter a opção no “menu do front” não basta;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581150" y="2038825"/>
            <a:ext cx="79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consultado informações que ele deveria ter acesso. Confiar na identificação do usuário enviado pelo front não basta. O mesmo se aplica a outras identificações;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578588" y="366270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Cuidado com exposições “desnecessárias” da documentação completa dos recursos das suas APIs;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581143" y="2638350"/>
            <a:ext cx="79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Valide no backend se o usuário está usando recursos que pertençam a ele (cupons, moedas)</a:t>
            </a:r>
            <a:r>
              <a:rPr lang="pt-BR" sz="1200">
                <a:solidFill>
                  <a:schemeClr val="dk1"/>
                </a:solidFill>
              </a:rPr>
              <a:t>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Modelagem de Ameaças</a:t>
            </a:r>
            <a:endParaRPr sz="2400"/>
          </a:p>
        </p:txBody>
      </p:sp>
      <p:sp>
        <p:nvSpPr>
          <p:cNvPr id="279" name="Google Shape;279;p38"/>
          <p:cNvSpPr txBox="1"/>
          <p:nvPr/>
        </p:nvSpPr>
        <p:spPr>
          <a:xfrm>
            <a:off x="610950" y="13787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Representação estruturada de tudo que possa afetar a segurança de um aplicativo (ameaça).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É uma visão do aplicativo e de seu ambiente por meio de lentes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610950" y="2353350"/>
            <a:ext cx="724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Identificar, organizar e analisar qualquer tipo de ameaça a um sistema;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Tomada de decisões sobre a prevenção ou mitigação dos riscos de segurança;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Priorizar as melhorias de segurança.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735300" y="3803025"/>
            <a:ext cx="724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* Ameaça é um evento indesejável potencial ou real que pode ser malicioso (como um ataque DoS) ou incidental (falha de um dispositivo de armazenamento).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idx="4294967295" type="ctrTitle"/>
          </p:nvPr>
        </p:nvSpPr>
        <p:spPr>
          <a:xfrm>
            <a:off x="196925" y="109974"/>
            <a:ext cx="8520600" cy="76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Matriz de risco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(Probabilidade x Impacto)</a:t>
            </a:r>
            <a:endParaRPr sz="2400"/>
          </a:p>
        </p:txBody>
      </p:sp>
      <p:grpSp>
        <p:nvGrpSpPr>
          <p:cNvPr id="287" name="Google Shape;287;p39"/>
          <p:cNvGrpSpPr/>
          <p:nvPr/>
        </p:nvGrpSpPr>
        <p:grpSpPr>
          <a:xfrm>
            <a:off x="683713" y="1187525"/>
            <a:ext cx="3888300" cy="1619125"/>
            <a:chOff x="683713" y="1035125"/>
            <a:chExt cx="3888300" cy="1619125"/>
          </a:xfrm>
        </p:grpSpPr>
        <p:pic>
          <p:nvPicPr>
            <p:cNvPr id="288" name="Google Shape;28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3725" y="1035125"/>
              <a:ext cx="3888276" cy="125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9"/>
            <p:cNvSpPr txBox="1"/>
            <p:nvPr/>
          </p:nvSpPr>
          <p:spPr>
            <a:xfrm>
              <a:off x="683713" y="2315550"/>
              <a:ext cx="388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1: Escala de classificação de probabilidade e impacto.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290" name="Google Shape;290;p39"/>
          <p:cNvGrpSpPr/>
          <p:nvPr/>
        </p:nvGrpSpPr>
        <p:grpSpPr>
          <a:xfrm>
            <a:off x="4985300" y="1770575"/>
            <a:ext cx="3219026" cy="2926950"/>
            <a:chOff x="4985300" y="1541975"/>
            <a:chExt cx="3219026" cy="2926950"/>
          </a:xfrm>
        </p:grpSpPr>
        <p:pic>
          <p:nvPicPr>
            <p:cNvPr id="291" name="Google Shape;29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5300" y="1541975"/>
              <a:ext cx="3219026" cy="258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9"/>
            <p:cNvSpPr txBox="1"/>
            <p:nvPr/>
          </p:nvSpPr>
          <p:spPr>
            <a:xfrm>
              <a:off x="4985313" y="4130225"/>
              <a:ext cx="321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</a:rPr>
                <a:t>Tabela 2: Matriz de probabilidade e impacto.</a:t>
              </a:r>
              <a:endParaRPr sz="900">
                <a:solidFill>
                  <a:schemeClr val="dk1"/>
                </a:solidFill>
              </a:endParaRPr>
            </a:p>
          </p:txBody>
        </p:sp>
      </p:grpSp>
      <p:sp>
        <p:nvSpPr>
          <p:cNvPr id="293" name="Google Shape;293;p39"/>
          <p:cNvSpPr txBox="1"/>
          <p:nvPr/>
        </p:nvSpPr>
        <p:spPr>
          <a:xfrm>
            <a:off x="1600525" y="3159775"/>
            <a:ext cx="2054700" cy="954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1 - Muito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2 - Baixo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 e 4 - Médio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6 - Alto (Urgênte)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9 - Muito Alto (Inaceitável)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sp>
        <p:nvSpPr>
          <p:cNvPr id="299" name="Google Shape;299;p40"/>
          <p:cNvSpPr txBox="1"/>
          <p:nvPr/>
        </p:nvSpPr>
        <p:spPr>
          <a:xfrm>
            <a:off x="456300" y="1217775"/>
            <a:ext cx="8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cibercrime não dorme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13" y="2140175"/>
            <a:ext cx="7827576" cy="20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125" y="2101837"/>
            <a:ext cx="4403700" cy="26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Recados</a:t>
            </a:r>
            <a:r>
              <a:rPr lang="pt-BR" sz="2400"/>
              <a:t> finais</a:t>
            </a:r>
            <a:endParaRPr sz="2400"/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750" y="737425"/>
            <a:ext cx="3135600" cy="2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308" y="1077286"/>
            <a:ext cx="2649742" cy="397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Sobre a palestra</a:t>
            </a:r>
            <a:endParaRPr sz="2400"/>
          </a:p>
        </p:txBody>
      </p:sp>
      <p:sp>
        <p:nvSpPr>
          <p:cNvPr id="86" name="Google Shape;86;p15"/>
          <p:cNvSpPr txBox="1"/>
          <p:nvPr/>
        </p:nvSpPr>
        <p:spPr>
          <a:xfrm>
            <a:off x="799400" y="1197225"/>
            <a:ext cx="70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Muito além de uma Análise de Vulnerabilidades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“não são abordadas em consultorias e análises de segurança tradicionais”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48450" y="1972800"/>
            <a:ext cx="746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Ferramentas de análise de vulnerabilidade basicamente: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Automatizam tarefas repetitivas;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Analisam vulnerabilidades conhecidas mundialmente em softwares de mercado;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799400" y="35437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Analisaremos pontos que passariam em testes de vulnerabilidades e consultorias de segurança tradicionais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799400" y="2987625"/>
            <a:ext cx="69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Mas e a sua aplicação desenvolvida para atender às suas necessidades específicas?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idx="4294967295" type="subTitle"/>
          </p:nvPr>
        </p:nvSpPr>
        <p:spPr>
          <a:xfrm>
            <a:off x="311700" y="3594025"/>
            <a:ext cx="8520600" cy="68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Mente criminosa: Olhe para suas aplicações com os olhos de um "criminoso"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Muito além de uma "Análise de Vulnerabilidades"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4" name="Google Shape;314;p42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Mensagem final</a:t>
            </a:r>
            <a:endParaRPr sz="2400"/>
          </a:p>
        </p:txBody>
      </p:sp>
      <p:sp>
        <p:nvSpPr>
          <p:cNvPr id="315" name="Google Shape;315;p42"/>
          <p:cNvSpPr txBox="1"/>
          <p:nvPr>
            <p:ph idx="4294967295" type="subTitle"/>
          </p:nvPr>
        </p:nvSpPr>
        <p:spPr>
          <a:xfrm>
            <a:off x="846600" y="1526025"/>
            <a:ext cx="7450800" cy="1326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“Se quisermos sobreviver nessa nova era de ataques cibernéticos, precisamos aprender a lidar com as </a:t>
            </a:r>
            <a:r>
              <a:rPr lang="pt-BR" sz="1800">
                <a:solidFill>
                  <a:schemeClr val="dk1"/>
                </a:solidFill>
              </a:rPr>
              <a:t>novas “trancas” e “cadeados”</a:t>
            </a:r>
            <a:r>
              <a:rPr lang="pt-BR" sz="1800">
                <a:solidFill>
                  <a:schemeClr val="dk1"/>
                </a:solidFill>
              </a:rPr>
              <a:t> que a evolução tecnologia nos exige.”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André Barreto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357300"/>
            <a:ext cx="24384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Propósito d</a:t>
            </a:r>
            <a:r>
              <a:rPr lang="pt-BR" sz="2400"/>
              <a:t>a palestra</a:t>
            </a:r>
            <a:endParaRPr sz="2400"/>
          </a:p>
        </p:txBody>
      </p:sp>
      <p:sp>
        <p:nvSpPr>
          <p:cNvPr id="95" name="Google Shape;95;p16"/>
          <p:cNvSpPr txBox="1"/>
          <p:nvPr/>
        </p:nvSpPr>
        <p:spPr>
          <a:xfrm>
            <a:off x="1667075" y="2376975"/>
            <a:ext cx="3486900" cy="1477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Ordem de complexidade de implementação: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Forma como a aplicação é disponibilizada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Código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pt-BR" sz="1200">
                <a:solidFill>
                  <a:schemeClr val="dk1"/>
                </a:solidFill>
              </a:rPr>
              <a:t>Regras de negócio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52150" y="1181125"/>
            <a:ext cx="806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Mostrar que a</a:t>
            </a:r>
            <a:r>
              <a:rPr lang="pt-BR" sz="1200">
                <a:solidFill>
                  <a:schemeClr val="dk1"/>
                </a:solidFill>
              </a:rPr>
              <a:t> análise humana é capaz de chegar em pontos onde processos automatizados não conseguem, mas…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52150" y="1899225"/>
            <a:ext cx="711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Quanto mais você desenvolver uma “mente criminosa”, mais eficiente você será nessa tarefa.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799400" y="4077150"/>
            <a:ext cx="75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Convido vocês a abrirem a mente, vamos pensar “fora da caixa”!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</a:t>
            </a:r>
            <a:endParaRPr sz="2400"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025" y="863425"/>
            <a:ext cx="3763950" cy="37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4294967295" type="ctrTitle"/>
          </p:nvPr>
        </p:nvSpPr>
        <p:spPr>
          <a:xfrm>
            <a:off x="196925" y="67900"/>
            <a:ext cx="8520600" cy="92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Tipos de ataque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(dentre tantas formas possíveis de qualificar)</a:t>
            </a:r>
            <a:endParaRPr sz="1800"/>
          </a:p>
        </p:txBody>
      </p:sp>
      <p:sp>
        <p:nvSpPr>
          <p:cNvPr id="110" name="Google Shape;110;p18"/>
          <p:cNvSpPr txBox="1"/>
          <p:nvPr/>
        </p:nvSpPr>
        <p:spPr>
          <a:xfrm>
            <a:off x="3071375" y="1786800"/>
            <a:ext cx="277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Tipo de Alvo: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Aleatórios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 sz="1800">
                <a:solidFill>
                  <a:schemeClr val="dk1"/>
                </a:solidFill>
              </a:rPr>
              <a:t>Direcionados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120450" y="2282900"/>
            <a:ext cx="2140500" cy="54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Scanners de rede</a:t>
            </a:r>
            <a:endParaRPr sz="2400"/>
          </a:p>
        </p:txBody>
      </p:sp>
      <p:sp>
        <p:nvSpPr>
          <p:cNvPr id="117" name="Google Shape;117;p19"/>
          <p:cNvSpPr txBox="1"/>
          <p:nvPr/>
        </p:nvSpPr>
        <p:spPr>
          <a:xfrm>
            <a:off x="558650" y="1149363"/>
            <a:ext cx="72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Fazem varreduras na internet buscando serviços ativos que possam ser explorados e dar algum tipo de vantagem ao atacante.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2947938" y="2276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Exposição de Serviços (Portas)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2906813" y="382452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23/TCP (Telnet) - 2.729.175 (6º)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2906813" y="35652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3389/TCP (RDP) - 3.778.311 (5º)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906813" y="33039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25/TCP (SMTP) - 5.370.241</a:t>
            </a:r>
            <a:r>
              <a:rPr lang="pt-BR" sz="1000">
                <a:solidFill>
                  <a:schemeClr val="dk1"/>
                </a:solidFill>
              </a:rPr>
              <a:t> (4º)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2906813" y="3043549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22/TCP (SSH) - 19.167.244</a:t>
            </a:r>
            <a:r>
              <a:rPr lang="pt-BR" sz="1000">
                <a:solidFill>
                  <a:schemeClr val="dk1"/>
                </a:solidFill>
              </a:rPr>
              <a:t> (3º)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2906813" y="2789250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443/TCP (HTTPS) - 84.883.57</a:t>
            </a:r>
            <a:r>
              <a:rPr lang="pt-BR" sz="1000">
                <a:solidFill>
                  <a:schemeClr val="dk1"/>
                </a:solidFill>
              </a:rPr>
              <a:t> (2º)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906813" y="2551875"/>
            <a:ext cx="230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80/TCP (HTTP) - 100.675.471</a:t>
            </a:r>
            <a:r>
              <a:rPr lang="pt-BR" sz="1000">
                <a:solidFill>
                  <a:schemeClr val="dk1"/>
                </a:solidFill>
              </a:rPr>
              <a:t> (1º)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947938" y="2185550"/>
            <a:ext cx="2498400" cy="2054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3014812" y="2847000"/>
            <a:ext cx="2363100" cy="231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5" y="953650"/>
            <a:ext cx="3061400" cy="2693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519" y="2044501"/>
            <a:ext cx="4670232" cy="265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4294967295" type="ctrTitle"/>
          </p:nvPr>
        </p:nvSpPr>
        <p:spPr>
          <a:xfrm>
            <a:off x="196925" y="67900"/>
            <a:ext cx="8520600" cy="59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Scanner de HTTPS - Porque?</a:t>
            </a:r>
            <a:endParaRPr sz="24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00" y="2770675"/>
            <a:ext cx="3396900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482" y="2770675"/>
            <a:ext cx="3733143" cy="212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88" y="751450"/>
            <a:ext cx="258588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907" y="751450"/>
            <a:ext cx="2855232" cy="185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